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2" r:id="rId3"/>
    <p:sldId id="271" r:id="rId4"/>
    <p:sldId id="265" r:id="rId5"/>
    <p:sldId id="266" r:id="rId6"/>
    <p:sldId id="273" r:id="rId7"/>
    <p:sldId id="268" r:id="rId8"/>
    <p:sldId id="269" r:id="rId9"/>
    <p:sldId id="270" r:id="rId10"/>
    <p:sldId id="275" r:id="rId11"/>
    <p:sldId id="276" r:id="rId12"/>
    <p:sldId id="279" r:id="rId13"/>
    <p:sldId id="277" r:id="rId14"/>
    <p:sldId id="278" r:id="rId15"/>
    <p:sldId id="280" r:id="rId16"/>
    <p:sldId id="298" r:id="rId17"/>
    <p:sldId id="262" r:id="rId18"/>
    <p:sldId id="274" r:id="rId19"/>
    <p:sldId id="281" r:id="rId20"/>
    <p:sldId id="259" r:id="rId21"/>
    <p:sldId id="309" r:id="rId22"/>
    <p:sldId id="310" r:id="rId23"/>
    <p:sldId id="311" r:id="rId24"/>
    <p:sldId id="293" r:id="rId25"/>
    <p:sldId id="296" r:id="rId26"/>
    <p:sldId id="302" r:id="rId27"/>
    <p:sldId id="303" r:id="rId28"/>
    <p:sldId id="304" r:id="rId29"/>
    <p:sldId id="305" r:id="rId30"/>
    <p:sldId id="307" r:id="rId31"/>
    <p:sldId id="306" r:id="rId32"/>
    <p:sldId id="308" r:id="rId33"/>
    <p:sldId id="297" r:id="rId34"/>
    <p:sldId id="299" r:id="rId35"/>
    <p:sldId id="294" r:id="rId36"/>
    <p:sldId id="263" r:id="rId37"/>
    <p:sldId id="295" r:id="rId38"/>
    <p:sldId id="300" r:id="rId39"/>
    <p:sldId id="301" r:id="rId40"/>
    <p:sldId id="282" r:id="rId41"/>
    <p:sldId id="287" r:id="rId42"/>
    <p:sldId id="260" r:id="rId43"/>
    <p:sldId id="286" r:id="rId44"/>
    <p:sldId id="290" r:id="rId45"/>
    <p:sldId id="26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96611"/>
    <a:srgbClr val="F79910"/>
    <a:srgbClr val="FECC82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6" autoAdjust="0"/>
  </p:normalViewPr>
  <p:slideViewPr>
    <p:cSldViewPr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3080021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4" imgW="8677080" imgH="2946600" progId="">
                  <p:embed/>
                </p:oleObj>
              </mc:Choice>
              <mc:Fallback>
                <p:oleObj r:id="rId4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2971800" y="916479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778938" y="6520190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Boston, MA User Summit: 2017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Secondary 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28575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late 2016 we brought in a new head of marketing to better communicate with our users.</a:t>
            </a:r>
          </a:p>
          <a:p>
            <a:r>
              <a:rPr lang="en-US" sz="2400" dirty="0"/>
              <a:t>We have a new brand and identity that is simpler and more cohesive across our products: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2698180"/>
            <a:ext cx="3662489" cy="124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2" y="4009554"/>
            <a:ext cx="2013948" cy="819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6084"/>
            <a:ext cx="2941352" cy="668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39" y="3921772"/>
            <a:ext cx="2961123" cy="108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177" y="5018458"/>
            <a:ext cx="1956155" cy="7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308" y="4987873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the Inflectra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Sponsoring Local Meetups</a:t>
            </a:r>
          </a:p>
          <a:p>
            <a:pPr lvl="1"/>
            <a:r>
              <a:rPr lang="en-US" sz="2200" dirty="0"/>
              <a:t>DC Agile Testing Community</a:t>
            </a:r>
          </a:p>
          <a:p>
            <a:pPr lvl="1"/>
            <a:r>
              <a:rPr lang="en-US" sz="2200" dirty="0"/>
              <a:t>DC Coding Community</a:t>
            </a:r>
          </a:p>
          <a:p>
            <a:r>
              <a:rPr lang="en-US" sz="2600" dirty="0"/>
              <a:t>Inflectra User Summits</a:t>
            </a:r>
          </a:p>
          <a:p>
            <a:pPr lvl="1"/>
            <a:r>
              <a:rPr lang="en-US" sz="2200" dirty="0"/>
              <a:t>Europe – March 2017</a:t>
            </a:r>
          </a:p>
          <a:p>
            <a:pPr lvl="2"/>
            <a:r>
              <a:rPr lang="en-US" sz="1800" dirty="0"/>
              <a:t>London</a:t>
            </a:r>
          </a:p>
          <a:p>
            <a:pPr lvl="2"/>
            <a:r>
              <a:rPr lang="en-US" sz="1800" dirty="0"/>
              <a:t>Zürich</a:t>
            </a:r>
          </a:p>
          <a:p>
            <a:pPr lvl="2"/>
            <a:r>
              <a:rPr lang="en-US" sz="1800" dirty="0"/>
              <a:t>Germany</a:t>
            </a:r>
          </a:p>
          <a:p>
            <a:pPr lvl="1"/>
            <a:r>
              <a:rPr lang="en-US" sz="2200" dirty="0"/>
              <a:t>North America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Boston, MA – Today!</a:t>
            </a:r>
          </a:p>
          <a:p>
            <a:pPr lvl="2"/>
            <a:r>
              <a:rPr lang="en-US" sz="1800" dirty="0"/>
              <a:t>San Francisco, CA – September 28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1"/>
            <a:r>
              <a:rPr lang="en-US" sz="2200" dirty="0"/>
              <a:t>Future</a:t>
            </a:r>
          </a:p>
          <a:p>
            <a:pPr lvl="2"/>
            <a:r>
              <a:rPr lang="en-US" sz="1800" dirty="0"/>
              <a:t>Let us know what you would like!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8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Social with Inflectra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sz="2600" dirty="0"/>
              <a:t>Website – Blog, Support Forums</a:t>
            </a:r>
          </a:p>
          <a:p>
            <a:r>
              <a:rPr lang="en-US" sz="2600" dirty="0"/>
              <a:t>Twitter – Latest News &amp; Info</a:t>
            </a:r>
          </a:p>
          <a:p>
            <a:r>
              <a:rPr lang="en-US" sz="2600" dirty="0"/>
              <a:t>Facebook – News &amp; Industry</a:t>
            </a:r>
          </a:p>
          <a:p>
            <a:r>
              <a:rPr lang="en-US" sz="2600" dirty="0"/>
              <a:t>LinkedIn – In Depth Coverage</a:t>
            </a:r>
          </a:p>
          <a:p>
            <a:r>
              <a:rPr lang="en-US" sz="2600" dirty="0"/>
              <a:t>Google+ - Industry &amp; Background</a:t>
            </a:r>
          </a:p>
          <a:p>
            <a:r>
              <a:rPr lang="en-US" sz="2600" dirty="0"/>
              <a:t>YouTube – Product Videos</a:t>
            </a:r>
          </a:p>
          <a:p>
            <a:r>
              <a:rPr lang="en-US" sz="2600" dirty="0"/>
              <a:t>Pinterest – Diagrams and Infographics</a:t>
            </a:r>
          </a:p>
          <a:p>
            <a:r>
              <a:rPr lang="en-US" sz="2600" dirty="0"/>
              <a:t>Instagram – People &amp; Events</a:t>
            </a:r>
          </a:p>
          <a:p>
            <a:r>
              <a:rPr lang="en-US" sz="2600" dirty="0"/>
              <a:t>XING – Company news for DACH region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73" y="152400"/>
            <a:ext cx="29773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47800"/>
          </a:xfrm>
        </p:spPr>
        <p:txBody>
          <a:bodyPr/>
          <a:lstStyle/>
          <a:p>
            <a:r>
              <a:rPr lang="en-US" sz="2400" dirty="0"/>
              <a:t>Developing curricula and training guides (see above)</a:t>
            </a:r>
          </a:p>
          <a:p>
            <a:r>
              <a:rPr lang="en-US" sz="2400" dirty="0"/>
              <a:t>Working w/ partners to create online courses using LMS</a:t>
            </a:r>
          </a:p>
          <a:p>
            <a:r>
              <a:rPr lang="en-US" sz="2400" dirty="0"/>
              <a:t>Free YouTube based videos for self-training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910"/>
            <a:ext cx="8610600" cy="36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Velpic</a:t>
            </a:r>
            <a:r>
              <a:rPr lang="en-US" dirty="0"/>
              <a:t> LMS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8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 err="1"/>
              <a:t>Velpic</a:t>
            </a:r>
            <a:r>
              <a:rPr lang="en-US" dirty="0"/>
              <a:t> 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1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Agile Training Champions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Sriram Rajagopalan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47" y="457200"/>
            <a:ext cx="304240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 Showcases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6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Overview: The Inflectra® Platform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133600"/>
            <a:ext cx="81534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SpiraTeam®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SpiraTest®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 &amp; Test Management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SpiraPlan®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Management &amp; Defect Tracking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990600"/>
            <a:ext cx="8153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KronoDesk</a:t>
            </a:r>
            <a:r>
              <a:rPr lang="en-US" sz="2400" b="1" baseline="30000" dirty="0">
                <a:solidFill>
                  <a:srgbClr val="F79910"/>
                </a:solidFill>
              </a:rPr>
              <a:t>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3400" y="5029200"/>
            <a:ext cx="8153400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Rapise®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Platform (Web, GUI, Services)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4400" y="4191000"/>
            <a:ext cx="7239000" cy="457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79910"/>
                </a:solidFill>
              </a:rPr>
              <a:t>TaraVault</a:t>
            </a:r>
            <a:r>
              <a:rPr lang="en-US" sz="2400" b="1" dirty="0">
                <a:solidFill>
                  <a:srgbClr val="F79910"/>
                </a:solidFill>
              </a:rPr>
              <a:t>™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Hosting</a:t>
            </a:r>
          </a:p>
        </p:txBody>
      </p:sp>
    </p:spTree>
    <p:extLst>
      <p:ext uri="{BB962C8B-B14F-4D97-AF65-F5344CB8AC3E}">
        <p14:creationId xmlns:p14="http://schemas.microsoft.com/office/powerpoint/2010/main" val="67606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Show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8539"/>
            <a:ext cx="2961123" cy="108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38" y="2095225"/>
            <a:ext cx="1956155" cy="77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69" y="2064640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96611"/>
                </a:solidFill>
              </a:rPr>
              <a:t>10:00 – 10:30	Meet &amp; Greet / Coffee</a:t>
            </a:r>
          </a:p>
          <a:p>
            <a:r>
              <a:rPr lang="en-US" sz="2000" dirty="0"/>
              <a:t>10:30 – 11:00	Company News</a:t>
            </a:r>
          </a:p>
          <a:p>
            <a:r>
              <a:rPr lang="en-US" sz="2000" dirty="0">
                <a:solidFill>
                  <a:srgbClr val="00B050"/>
                </a:solidFill>
              </a:rPr>
              <a:t>11:00 - 11:30		Agile Training Champions Presentation</a:t>
            </a:r>
          </a:p>
          <a:p>
            <a:r>
              <a:rPr lang="en-US" sz="2000" dirty="0"/>
              <a:t>11:30 - 12:30		</a:t>
            </a:r>
            <a:r>
              <a:rPr lang="en-US" sz="2000" dirty="0" err="1"/>
              <a:t>SpiraTeam</a:t>
            </a:r>
            <a:r>
              <a:rPr lang="en-US" sz="2000" dirty="0"/>
              <a:t> Showcase</a:t>
            </a:r>
            <a:endParaRPr lang="en-US" sz="2000" dirty="0">
              <a:solidFill>
                <a:srgbClr val="F96611"/>
              </a:solidFill>
            </a:endParaRPr>
          </a:p>
          <a:p>
            <a:r>
              <a:rPr lang="en-US" sz="2000" dirty="0">
                <a:solidFill>
                  <a:srgbClr val="F96611"/>
                </a:solidFill>
              </a:rPr>
              <a:t>12:30 - 1:30		Lunch </a:t>
            </a:r>
          </a:p>
          <a:p>
            <a:r>
              <a:rPr lang="en-US" sz="2000" dirty="0">
                <a:solidFill>
                  <a:srgbClr val="00B050"/>
                </a:solidFill>
              </a:rPr>
              <a:t>1:30 – 2:00		</a:t>
            </a:r>
            <a:r>
              <a:rPr lang="en-US" sz="2000" dirty="0" err="1">
                <a:solidFill>
                  <a:srgbClr val="00B050"/>
                </a:solidFill>
              </a:rPr>
              <a:t>SmarteSoft</a:t>
            </a:r>
            <a:r>
              <a:rPr lang="en-US" sz="2000" dirty="0">
                <a:solidFill>
                  <a:srgbClr val="00B050"/>
                </a:solidFill>
              </a:rPr>
              <a:t> Presentation </a:t>
            </a:r>
          </a:p>
          <a:p>
            <a:r>
              <a:rPr lang="en-US" sz="2000" dirty="0"/>
              <a:t>2:00 - 2:30		</a:t>
            </a:r>
            <a:r>
              <a:rPr lang="en-US" sz="2000" dirty="0" err="1"/>
              <a:t>SpiraTeam</a:t>
            </a:r>
            <a:r>
              <a:rPr lang="en-US" sz="2000" dirty="0"/>
              <a:t> Roadmap</a:t>
            </a:r>
          </a:p>
          <a:p>
            <a:r>
              <a:rPr lang="en-US" sz="2000" dirty="0">
                <a:solidFill>
                  <a:srgbClr val="F96611"/>
                </a:solidFill>
              </a:rPr>
              <a:t>2:30 - 2:45		Coffee Break</a:t>
            </a:r>
          </a:p>
          <a:p>
            <a:r>
              <a:rPr lang="en-US" sz="2000" dirty="0">
                <a:solidFill>
                  <a:srgbClr val="00B050"/>
                </a:solidFill>
              </a:rPr>
              <a:t>2:45 – 3:15		</a:t>
            </a:r>
            <a:r>
              <a:rPr lang="en-US" sz="2000" dirty="0" err="1">
                <a:solidFill>
                  <a:srgbClr val="00B050"/>
                </a:solidFill>
              </a:rPr>
              <a:t>Sophelle</a:t>
            </a:r>
            <a:r>
              <a:rPr lang="en-US" sz="2000" dirty="0">
                <a:solidFill>
                  <a:srgbClr val="00B050"/>
                </a:solidFill>
              </a:rPr>
              <a:t> Presentation</a:t>
            </a:r>
          </a:p>
          <a:p>
            <a:r>
              <a:rPr lang="en-US" sz="2000" dirty="0"/>
              <a:t>3:15 - 3:45		Rapise Showcase &amp; Roadmap</a:t>
            </a:r>
          </a:p>
          <a:p>
            <a:r>
              <a:rPr lang="en-US" sz="2000" dirty="0"/>
              <a:t>3:45 – 4:15		Open Forum Discussion</a:t>
            </a:r>
          </a:p>
          <a:p>
            <a:r>
              <a:rPr lang="en-US" sz="2000" dirty="0"/>
              <a:t>4:15 – 4:30		Feedback &amp; Wrap Up</a:t>
            </a:r>
          </a:p>
        </p:txBody>
      </p:sp>
    </p:spTree>
    <p:extLst>
      <p:ext uri="{BB962C8B-B14F-4D97-AF65-F5344CB8AC3E}">
        <p14:creationId xmlns:p14="http://schemas.microsoft.com/office/powerpoint/2010/main" val="376616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5.2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incident list / detail page [Simon]</a:t>
            </a:r>
          </a:p>
          <a:p>
            <a:pPr lvl="1"/>
            <a:r>
              <a:rPr lang="en-US" dirty="0"/>
              <a:t>Followers</a:t>
            </a:r>
          </a:p>
          <a:p>
            <a:pPr lvl="1"/>
            <a:r>
              <a:rPr lang="en-US" dirty="0"/>
              <a:t>UI Updates</a:t>
            </a:r>
          </a:p>
          <a:p>
            <a:pPr lvl="1"/>
            <a:r>
              <a:rPr lang="en-US" dirty="0"/>
              <a:t>Associations</a:t>
            </a:r>
          </a:p>
          <a:p>
            <a:pPr lvl="1"/>
            <a:r>
              <a:rPr lang="en-US" dirty="0"/>
              <a:t>Graphs, maybe</a:t>
            </a:r>
          </a:p>
          <a:p>
            <a:r>
              <a:rPr lang="en-US" dirty="0"/>
              <a:t>Program planning board [Adam]</a:t>
            </a:r>
          </a:p>
          <a:p>
            <a:r>
              <a:rPr lang="en-US" dirty="0"/>
              <a:t>Testing things [Adam]</a:t>
            </a:r>
          </a:p>
          <a:p>
            <a:pPr lvl="1"/>
            <a:r>
              <a:rPr lang="en-US" dirty="0"/>
              <a:t>Auto-suspect</a:t>
            </a:r>
          </a:p>
          <a:p>
            <a:pPr lvl="1"/>
            <a:r>
              <a:rPr lang="en-US" dirty="0"/>
              <a:t>Test set auto-scheduling on build</a:t>
            </a:r>
          </a:p>
          <a:p>
            <a:r>
              <a:rPr lang="en-US" sz="2400" dirty="0"/>
              <a:t>Personalized dashboards for developers, testers and managers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6353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7511DD5-287E-43C2-B756-C96A8277E769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5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"/>
            <a:ext cx="9026763" cy="44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94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5.3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We’d like to present concepts for the following two new features in v5.3:</a:t>
            </a:r>
          </a:p>
          <a:p>
            <a:pPr lvl="1"/>
            <a:r>
              <a:rPr lang="en-US" dirty="0"/>
              <a:t>Exploratory Testing</a:t>
            </a:r>
          </a:p>
          <a:p>
            <a:pPr lvl="1"/>
            <a:r>
              <a:rPr lang="en-US" dirty="0"/>
              <a:t>Test Configuration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710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5.3 – Exploratory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31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5.3 – Test Configurations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97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 ? Why Do We Need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test set with some parameterized test cases: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to execute the same tests for multiple browsers and logins/passwords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543800" cy="27929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27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 ? Why Do We Need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add multiple instances of the same test case with different parameter values: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we could copy the same test set multiple times and set different values on the set.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8458200" cy="20612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608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 ? Why Do We Need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have 5 browsers, 4 operating systems and 20 logins to test: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That’s 1,600 unique test combinations!</a:t>
            </a:r>
          </a:p>
          <a:p>
            <a:pPr lvl="1"/>
            <a:r>
              <a:rPr lang="en-US" dirty="0"/>
              <a:t>How do we easily exclude invalid combinations (Windows &amp; Safari, Mac &amp; IE)</a:t>
            </a:r>
          </a:p>
          <a:p>
            <a:r>
              <a:rPr lang="en-US" dirty="0"/>
              <a:t>Test configurations is a way to separate out the test data from the test sets and test cases.</a:t>
            </a:r>
          </a:p>
          <a:p>
            <a:r>
              <a:rPr lang="en-US" dirty="0"/>
              <a:t>So how might they work?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92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Company News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41335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create a new test configuration:</a:t>
            </a:r>
          </a:p>
          <a:p>
            <a:pPr lvl="1"/>
            <a:r>
              <a:rPr lang="en-US" dirty="0"/>
              <a:t>You map each of the test case parameters to a custom list that already exists: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620000" cy="31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2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46" y="1066800"/>
            <a:ext cx="8229600" cy="4953000"/>
          </a:xfrm>
        </p:spPr>
        <p:txBody>
          <a:bodyPr/>
          <a:lstStyle/>
          <a:p>
            <a:r>
              <a:rPr lang="en-US" sz="2400" dirty="0"/>
              <a:t>The system auto-populates the table of all possible (but not necessarily valid) combinations: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3529013" cy="3610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87" y="2362200"/>
            <a:ext cx="3681413" cy="2741478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4557346" y="3543300"/>
            <a:ext cx="319454" cy="342900"/>
          </a:xfrm>
          <a:prstGeom prst="rightArrow">
            <a:avLst/>
          </a:prstGeom>
          <a:solidFill>
            <a:srgbClr val="FFE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56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Configurations -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remove the combinations that are not valid (e.g. IE &amp; Mac)</a:t>
            </a:r>
          </a:p>
          <a:p>
            <a:r>
              <a:rPr lang="en-US" dirty="0"/>
              <a:t>You then assign this test configuration to the test set and SpiraTest will then allow you to execute the entire set for each configuration.</a:t>
            </a:r>
          </a:p>
          <a:p>
            <a:pPr lvl="1"/>
            <a:r>
              <a:rPr lang="en-US" dirty="0"/>
              <a:t>Could be used for both manual and automated tests</a:t>
            </a:r>
          </a:p>
          <a:p>
            <a:pPr lvl="1"/>
            <a:r>
              <a:rPr lang="en-US" dirty="0" err="1"/>
              <a:t>RemoteLaunch</a:t>
            </a:r>
            <a:r>
              <a:rPr lang="en-US" dirty="0"/>
              <a:t> and Rapise will be enhanced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708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Start Back at 1:30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27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SmarteSoft</a:t>
            </a:r>
            <a:r>
              <a:rPr lang="en-US" dirty="0"/>
              <a:t> Presentation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Almeda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6" y="381000"/>
            <a:ext cx="33337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1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Roadmap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8539"/>
            <a:ext cx="2961123" cy="108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38" y="2095225"/>
            <a:ext cx="1956155" cy="77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69" y="2064640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3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Near-Term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5.3 – Summer 2017</a:t>
            </a:r>
          </a:p>
          <a:p>
            <a:pPr lvl="1"/>
            <a:r>
              <a:rPr lang="en-US" sz="2000" dirty="0"/>
              <a:t>Test configuration management, with support grid test data</a:t>
            </a:r>
          </a:p>
          <a:p>
            <a:pPr lvl="1"/>
            <a:r>
              <a:rPr lang="en-US" sz="2000" dirty="0"/>
              <a:t>Enhancements for exploratory and session-based testing</a:t>
            </a:r>
          </a:p>
          <a:p>
            <a:pPr lvl="1"/>
            <a:r>
              <a:rPr lang="en-US" sz="2000" dirty="0"/>
              <a:t>Cross-project associations for test cases</a:t>
            </a:r>
          </a:p>
          <a:p>
            <a:pPr lvl="1"/>
            <a:r>
              <a:rPr lang="en-US" sz="2000" dirty="0"/>
              <a:t>Test pages UI redesigns to include new layout and fast loading</a:t>
            </a:r>
          </a:p>
          <a:p>
            <a:pPr lvl="1"/>
            <a:r>
              <a:rPr lang="en-US" sz="2000" dirty="0"/>
              <a:t>New charts and graphs added to dashboards &amp; core pages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5.4 – Autumn 2017</a:t>
            </a:r>
          </a:p>
          <a:p>
            <a:pPr lvl="1"/>
            <a:r>
              <a:rPr lang="en-US" sz="2000" dirty="0"/>
              <a:t>Tasks pages UI redesign to include new layout &amp; fast loading</a:t>
            </a:r>
          </a:p>
          <a:p>
            <a:pPr lvl="1"/>
            <a:r>
              <a:rPr lang="en-US" sz="2000" dirty="0"/>
              <a:t>Tasks cross-project associations functionality</a:t>
            </a:r>
          </a:p>
          <a:p>
            <a:pPr lvl="1"/>
            <a:r>
              <a:rPr lang="en-US" sz="2000" dirty="0"/>
              <a:t>Instant Messenger Enhancements</a:t>
            </a:r>
          </a:p>
          <a:p>
            <a:pPr lvl="1"/>
            <a:r>
              <a:rPr lang="en-US" sz="2000" dirty="0"/>
              <a:t>New charts and graphs added to dashboards &amp; core pages</a:t>
            </a:r>
          </a:p>
          <a:p>
            <a:pPr lvl="1"/>
            <a:r>
              <a:rPr lang="en-US" sz="2000" dirty="0"/>
              <a:t>High-level program planning milestone-views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4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Versions 6.x – Ideas for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Document workflow functionality with steps, types, transitions and states, with electronic-signature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Major reporting and graphing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Integrated intelligent alerting system with AI diagnostics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Enhanced timecard management with support for hours-per-day level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financial estimations and tracking, and budget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Earned Value Management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Program Portfolio Management (PPM)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Project Tracks and Personnel Groups for enhanced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Features for storing and managing freeform 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custom plugins and widgets in </a:t>
            </a:r>
            <a:r>
              <a:rPr lang="en-US" sz="2000" dirty="0" err="1"/>
              <a:t>Spira</a:t>
            </a:r>
            <a:r>
              <a:rPr lang="en-US" sz="2000" dirty="0"/>
              <a:t> platform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Requirements and Test Case baselining support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6707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Coffee Break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1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Sophelle</a:t>
            </a:r>
            <a:r>
              <a:rPr lang="en-US" dirty="0"/>
              <a:t> Presentation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Johnson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97" y="228600"/>
            <a:ext cx="386370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few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releases across our product line:</a:t>
            </a:r>
          </a:p>
          <a:p>
            <a:pPr lvl="1"/>
            <a:r>
              <a:rPr lang="en-US" dirty="0" err="1"/>
              <a:t>SpiraTeam</a:t>
            </a:r>
            <a:r>
              <a:rPr lang="en-US" dirty="0"/>
              <a:t> 5.2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5.0</a:t>
            </a:r>
          </a:p>
          <a:p>
            <a:pPr lvl="1"/>
            <a:r>
              <a:rPr lang="en-US" dirty="0" err="1"/>
              <a:t>KronoDesk</a:t>
            </a:r>
            <a:r>
              <a:rPr lang="en-US" dirty="0"/>
              <a:t> 2.0</a:t>
            </a:r>
          </a:p>
          <a:p>
            <a:pPr lvl="1"/>
            <a:r>
              <a:rPr lang="en-US" dirty="0"/>
              <a:t>Updates to plugins (Excel, Jira)</a:t>
            </a:r>
          </a:p>
          <a:p>
            <a:pPr lvl="1"/>
            <a:r>
              <a:rPr lang="en-US" dirty="0"/>
              <a:t>Open sourcing a number of plugins</a:t>
            </a:r>
          </a:p>
          <a:p>
            <a:r>
              <a:rPr lang="en-US" dirty="0"/>
              <a:t>New company strategy to make our tools better, faster</a:t>
            </a:r>
          </a:p>
          <a:p>
            <a:r>
              <a:rPr lang="en-US" dirty="0"/>
              <a:t>New initiatives (like today) to engage and help our customers beyond traditional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27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Show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2305"/>
            <a:ext cx="2971800" cy="12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0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Version 5.1 – 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Rapise Visual Language (RVL)– </a:t>
            </a:r>
            <a:r>
              <a:rPr lang="en-US" sz="2400" dirty="0" err="1"/>
              <a:t>scriptless</a:t>
            </a:r>
            <a:r>
              <a:rPr lang="en-US" sz="2400" dirty="0"/>
              <a:t> test design</a:t>
            </a:r>
          </a:p>
          <a:p>
            <a:r>
              <a:rPr lang="en-US" sz="2400" dirty="0"/>
              <a:t>Specialized support for testing Microsoft web applications</a:t>
            </a:r>
          </a:p>
          <a:p>
            <a:pPr lvl="1"/>
            <a:r>
              <a:rPr lang="en-US" sz="2000" dirty="0"/>
              <a:t>Office365</a:t>
            </a:r>
          </a:p>
          <a:p>
            <a:pPr lvl="1"/>
            <a:r>
              <a:rPr lang="en-US" sz="2000" dirty="0"/>
              <a:t>Dynamics365</a:t>
            </a:r>
          </a:p>
          <a:p>
            <a:r>
              <a:rPr lang="en-US" sz="2400" dirty="0"/>
              <a:t>General usability updates to streamline record/playback</a:t>
            </a:r>
          </a:p>
          <a:p>
            <a:r>
              <a:rPr lang="en-US" sz="2400" dirty="0"/>
              <a:t>Enhances REST API testing validation functionality</a:t>
            </a:r>
          </a:p>
          <a:p>
            <a:r>
              <a:rPr lang="en-US" sz="2400" dirty="0"/>
              <a:t>Sample frameworks using Rapise with </a:t>
            </a:r>
            <a:r>
              <a:rPr lang="en-US" sz="2400" dirty="0" err="1"/>
              <a:t>Git</a:t>
            </a:r>
            <a:r>
              <a:rPr lang="en-US" sz="2400" dirty="0"/>
              <a:t> or Microsoft TFS</a:t>
            </a:r>
          </a:p>
          <a:p>
            <a:r>
              <a:rPr lang="en-US" sz="2400" dirty="0"/>
              <a:t>Global File Object to streamline file handling</a:t>
            </a:r>
          </a:p>
        </p:txBody>
      </p:sp>
    </p:spTree>
    <p:extLst>
      <p:ext uri="{BB962C8B-B14F-4D97-AF65-F5344CB8AC3E}">
        <p14:creationId xmlns:p14="http://schemas.microsoft.com/office/powerpoint/2010/main" val="3624255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Rapise</a:t>
            </a:r>
          </a:p>
          <a:p>
            <a:pPr lvl="1"/>
            <a:r>
              <a:rPr lang="en-US" dirty="0"/>
              <a:t>Record, Learn &amp; Play</a:t>
            </a:r>
          </a:p>
          <a:p>
            <a:pPr lvl="1"/>
            <a:r>
              <a:rPr lang="en-US" dirty="0"/>
              <a:t>The SPY tools</a:t>
            </a:r>
          </a:p>
          <a:p>
            <a:r>
              <a:rPr lang="en-US" dirty="0"/>
              <a:t>Showcase of 5.0 and 5.1</a:t>
            </a:r>
          </a:p>
          <a:p>
            <a:pPr lvl="1"/>
            <a:r>
              <a:rPr lang="en-US" dirty="0"/>
              <a:t>5.1 - Rapise Visual Language</a:t>
            </a:r>
          </a:p>
          <a:p>
            <a:pPr lvl="1"/>
            <a:r>
              <a:rPr lang="en-US" dirty="0"/>
              <a:t>5.0 - SOAP and REST</a:t>
            </a:r>
          </a:p>
          <a:p>
            <a:r>
              <a:rPr lang="en-US" dirty="0"/>
              <a:t>Integration with </a:t>
            </a:r>
            <a:r>
              <a:rPr lang="en-US" dirty="0" err="1"/>
              <a:t>NeoLoad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171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Future Development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5.2 – Mobile &amp; Web Enhancements</a:t>
            </a:r>
          </a:p>
          <a:p>
            <a:pPr lvl="1"/>
            <a:r>
              <a:rPr lang="en-US" sz="2000" dirty="0"/>
              <a:t>Integration with </a:t>
            </a:r>
            <a:r>
              <a:rPr lang="en-US" sz="2000" dirty="0" err="1"/>
              <a:t>Kobiton</a:t>
            </a:r>
            <a:r>
              <a:rPr lang="en-US" sz="2000" dirty="0"/>
              <a:t> mobile device cloud</a:t>
            </a:r>
          </a:p>
          <a:p>
            <a:pPr lvl="1"/>
            <a:r>
              <a:rPr lang="en-US" sz="2000" dirty="0"/>
              <a:t>Support for Apple </a:t>
            </a:r>
            <a:r>
              <a:rPr lang="en-US" sz="2000" dirty="0" err="1"/>
              <a:t>Xcode</a:t>
            </a:r>
            <a:r>
              <a:rPr lang="en-US" sz="2000" dirty="0"/>
              <a:t> </a:t>
            </a:r>
            <a:r>
              <a:rPr lang="en-US" sz="2000" dirty="0" err="1"/>
              <a:t>XCUITest</a:t>
            </a:r>
            <a:r>
              <a:rPr lang="en-US" sz="2000" dirty="0"/>
              <a:t> and </a:t>
            </a:r>
            <a:r>
              <a:rPr lang="en-US" sz="2000" dirty="0" err="1"/>
              <a:t>Appium</a:t>
            </a:r>
            <a:r>
              <a:rPr lang="en-US" sz="2000" dirty="0"/>
              <a:t> 1.6 (replaces </a:t>
            </a:r>
            <a:r>
              <a:rPr lang="en-US" sz="2000" dirty="0" err="1"/>
              <a:t>UIAutomation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Support for recording with Microsoft Edge Web on Windows 10</a:t>
            </a:r>
          </a:p>
          <a:p>
            <a:pPr lvl="1"/>
            <a:r>
              <a:rPr lang="en-US" sz="2000" dirty="0"/>
              <a:t>Support for recording test scripts during mobile testing when sending events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5.3 – Data-Driven</a:t>
            </a:r>
          </a:p>
          <a:p>
            <a:pPr lvl="1"/>
            <a:r>
              <a:rPr lang="en-US" sz="2000" dirty="0"/>
              <a:t>Data-driven testing, integrated with planned </a:t>
            </a:r>
            <a:r>
              <a:rPr lang="en-US" sz="2000" dirty="0" err="1"/>
              <a:t>SpiraTeam</a:t>
            </a:r>
            <a:r>
              <a:rPr lang="en-US" sz="2000" dirty="0"/>
              <a:t> data-tables</a:t>
            </a:r>
          </a:p>
          <a:p>
            <a:pPr lvl="1"/>
            <a:r>
              <a:rPr lang="en-US" sz="2000" dirty="0"/>
              <a:t>Support for additional packaged applications based on customer feedback</a:t>
            </a:r>
          </a:p>
          <a:p>
            <a:pPr lvl="1"/>
            <a:r>
              <a:rPr lang="en-US" sz="2000" dirty="0"/>
              <a:t>Smart-Learn functionality for learning complex compound objects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966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1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(+s and deltas)</a:t>
            </a:r>
          </a:p>
          <a:p>
            <a:r>
              <a:rPr lang="en-US" dirty="0"/>
              <a:t>Was this useful?</a:t>
            </a:r>
          </a:p>
          <a:p>
            <a:r>
              <a:rPr lang="en-US" dirty="0"/>
              <a:t>How can we harness this group going forward</a:t>
            </a:r>
          </a:p>
          <a:p>
            <a:pPr lvl="1"/>
            <a:r>
              <a:rPr lang="en-US" dirty="0"/>
              <a:t>Local meeting</a:t>
            </a:r>
          </a:p>
          <a:p>
            <a:pPr lvl="1"/>
            <a:r>
              <a:rPr lang="en-US" dirty="0"/>
              <a:t>Annual user summits</a:t>
            </a:r>
          </a:p>
          <a:p>
            <a:pPr lvl="1"/>
            <a:r>
              <a:rPr lang="en-US" dirty="0"/>
              <a:t>Other ideas?</a:t>
            </a:r>
          </a:p>
          <a:p>
            <a:pPr lvl="1"/>
            <a:r>
              <a:rPr lang="en-US" dirty="0"/>
              <a:t>Blogging opportunities</a:t>
            </a:r>
          </a:p>
          <a:p>
            <a:pPr lvl="1"/>
            <a:r>
              <a:rPr lang="en-US" dirty="0"/>
              <a:t>Other online platforms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want Inflectra to go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growth (in response to user demand, not VC rounds)</a:t>
            </a:r>
          </a:p>
          <a:p>
            <a:r>
              <a:rPr lang="en-US" dirty="0"/>
              <a:t>Release updates across our product line on a consistent basis</a:t>
            </a:r>
          </a:p>
          <a:p>
            <a:r>
              <a:rPr lang="en-US" dirty="0"/>
              <a:t>Develop features faster that make our tools ever easier to use, and ever more powerful (it’s a tightrope)</a:t>
            </a:r>
          </a:p>
          <a:p>
            <a:r>
              <a:rPr lang="en-US" dirty="0"/>
              <a:t>Stay true to who we are and why we get up in the morning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Background – Who Are We?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-2932" y="0"/>
          <a:ext cx="91469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r:id="rId3" imgW="7619040" imgH="7619040" progId="">
                  <p:embed/>
                </p:oleObj>
              </mc:Choice>
              <mc:Fallback>
                <p:oleObj r:id="rId3" imgW="7619040" imgH="761904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32" y="0"/>
                        <a:ext cx="914693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57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199"/>
            <a:ext cx="8153400" cy="39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focusing on three groups of 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release will balance how we can help each group, so everyone in your teams can get the most out of our products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905000"/>
            <a:ext cx="8153400" cy="2133600"/>
            <a:chOff x="533400" y="1905000"/>
            <a:chExt cx="8153400" cy="2133600"/>
          </a:xfrm>
        </p:grpSpPr>
        <p:sp>
          <p:nvSpPr>
            <p:cNvPr id="4" name="Oval 3"/>
            <p:cNvSpPr/>
            <p:nvPr/>
          </p:nvSpPr>
          <p:spPr>
            <a:xfrm>
              <a:off x="533400" y="1905000"/>
              <a:ext cx="2133600" cy="2133600"/>
            </a:xfrm>
            <a:prstGeom prst="ellipse">
              <a:avLst/>
            </a:prstGeom>
            <a:solidFill>
              <a:srgbClr val="FFE38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334512" y="1905000"/>
              <a:ext cx="2474976" cy="2133600"/>
            </a:xfrm>
            <a:prstGeom prst="triangle">
              <a:avLst/>
            </a:prstGeom>
            <a:solidFill>
              <a:srgbClr val="FECC8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6211824" y="1905000"/>
              <a:ext cx="2474976" cy="2133600"/>
            </a:xfrm>
            <a:prstGeom prst="hexagon">
              <a:avLst/>
            </a:prstGeom>
            <a:solidFill>
              <a:srgbClr val="F7991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1623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Testers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9712" y="3124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Managers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31242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Developers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67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specific changes are we making?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our marketing to emphasize the “why”</a:t>
            </a:r>
          </a:p>
          <a:p>
            <a:pPr lvl="1"/>
            <a:r>
              <a:rPr lang="en-US" dirty="0"/>
              <a:t>Why is Inflectra different</a:t>
            </a:r>
          </a:p>
          <a:p>
            <a:pPr lvl="1"/>
            <a:r>
              <a:rPr lang="en-US" dirty="0"/>
              <a:t>Why you use our products</a:t>
            </a:r>
          </a:p>
          <a:p>
            <a:r>
              <a:rPr lang="en-US" dirty="0"/>
              <a:t>Ensuring that we have a cohesive platform and ecosystem that supports our brand</a:t>
            </a:r>
          </a:p>
          <a:p>
            <a:r>
              <a:rPr lang="en-US" dirty="0"/>
              <a:t>Smaller releases to get new features out faster and respond more quickly to your feedback</a:t>
            </a:r>
          </a:p>
          <a:p>
            <a:r>
              <a:rPr lang="en-US" dirty="0"/>
              <a:t>Reaching out more proactively to our customers and potential customers</a:t>
            </a:r>
          </a:p>
          <a:p>
            <a:pPr lvl="1"/>
            <a:r>
              <a:rPr lang="en-US" dirty="0"/>
              <a:t>We’ll discuss this more later…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3443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lectra Powerpoint Template.potx" id="{1E4D0D90-2386-4A4E-8BF2-A94352C0CC00}" vid="{2443A358-78F8-422A-97AB-5BFDD195EE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2226</TotalTime>
  <Words>1355</Words>
  <Application>Microsoft Office PowerPoint</Application>
  <PresentationFormat>On-screen Show (4:3)</PresentationFormat>
  <Paragraphs>268</Paragraphs>
  <Slides>45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Wingdings</vt:lpstr>
      <vt:lpstr>Inflectra Powerpoint Template</vt:lpstr>
      <vt:lpstr>Boston, MA User Summit: 2017</vt:lpstr>
      <vt:lpstr>Agenda</vt:lpstr>
      <vt:lpstr>Company News</vt:lpstr>
      <vt:lpstr>The last few months</vt:lpstr>
      <vt:lpstr>Where do we want Inflectra to go next?</vt:lpstr>
      <vt:lpstr>Background – Who Are We?</vt:lpstr>
      <vt:lpstr>In a nutshell…</vt:lpstr>
      <vt:lpstr>What does this mean for you?</vt:lpstr>
      <vt:lpstr>What specific changes are we making?</vt:lpstr>
      <vt:lpstr>Branding Changes</vt:lpstr>
      <vt:lpstr>Nurturing the Inflectra Community</vt:lpstr>
      <vt:lpstr>Getting Social with Inflectra</vt:lpstr>
      <vt:lpstr>Training Initiatives</vt:lpstr>
      <vt:lpstr>Demo of Velpic LMS Platform</vt:lpstr>
      <vt:lpstr>Screenshot of Velpic LMS</vt:lpstr>
      <vt:lpstr>Agile Training Champions</vt:lpstr>
      <vt:lpstr>Product Showcases</vt:lpstr>
      <vt:lpstr>Overview: The Inflectra® Platform</vt:lpstr>
      <vt:lpstr>SpiraTeam Show Case</vt:lpstr>
      <vt:lpstr>SpiraTeam 5.2 Showcase</vt:lpstr>
      <vt:lpstr>PowerPoint Presentation</vt:lpstr>
      <vt:lpstr>PowerPoint Presentation</vt:lpstr>
      <vt:lpstr>PowerPoint Presentation</vt:lpstr>
      <vt:lpstr>SpiraTeam 5.3 Showcase</vt:lpstr>
      <vt:lpstr>SpiraTeam 5.3 – Exploratory Testing</vt:lpstr>
      <vt:lpstr>SpiraTeam 5.3 – Test Configurations</vt:lpstr>
      <vt:lpstr>Test Configurations ? Why Do We Need Them?</vt:lpstr>
      <vt:lpstr>Test Configurations ? Why Do We Need Them?</vt:lpstr>
      <vt:lpstr>Test Configurations ? Why Do We Need Them?</vt:lpstr>
      <vt:lpstr>Test Configurations - Concept</vt:lpstr>
      <vt:lpstr>Test Configurations - Concept</vt:lpstr>
      <vt:lpstr>Test Configurations - Concept</vt:lpstr>
      <vt:lpstr>Lunch</vt:lpstr>
      <vt:lpstr>SmarteSoft Presentation</vt:lpstr>
      <vt:lpstr>SpiraTeam Roadmap</vt:lpstr>
      <vt:lpstr>SpiraTeam – Near-Term Roadmap</vt:lpstr>
      <vt:lpstr>SpiraTeam – Versions 6.x – Ideas for 2018</vt:lpstr>
      <vt:lpstr>Coffee Break</vt:lpstr>
      <vt:lpstr>Sophelle Presentation</vt:lpstr>
      <vt:lpstr>Rapise Show Case</vt:lpstr>
      <vt:lpstr>Rapise – Version 5.1 – Next Week</vt:lpstr>
      <vt:lpstr>Rapise Showcase</vt:lpstr>
      <vt:lpstr>Rapise – Future Development Roadmap</vt:lpstr>
      <vt:lpstr>Wrap-Up</vt:lpstr>
      <vt:lpstr>Wrap Up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Sandman</dc:creator>
  <cp:lastModifiedBy>Simon Bor</cp:lastModifiedBy>
  <cp:revision>79</cp:revision>
  <cp:lastPrinted>1601-01-01T00:00:00Z</cp:lastPrinted>
  <dcterms:created xsi:type="dcterms:W3CDTF">2017-03-09T16:12:33Z</dcterms:created>
  <dcterms:modified xsi:type="dcterms:W3CDTF">2017-05-16T14:13:15Z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